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83"/>
  </p:notesMasterIdLst>
  <p:sldIdLst>
    <p:sldId id="286" r:id="rId2"/>
    <p:sldId id="317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259" r:id="rId41"/>
    <p:sldId id="356" r:id="rId42"/>
    <p:sldId id="357" r:id="rId43"/>
    <p:sldId id="358" r:id="rId44"/>
    <p:sldId id="261" r:id="rId45"/>
    <p:sldId id="257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297" r:id="rId64"/>
    <p:sldId id="306" r:id="rId65"/>
    <p:sldId id="307" r:id="rId66"/>
    <p:sldId id="308" r:id="rId67"/>
    <p:sldId id="309" r:id="rId68"/>
    <p:sldId id="305" r:id="rId69"/>
    <p:sldId id="311" r:id="rId70"/>
    <p:sldId id="312" r:id="rId71"/>
    <p:sldId id="313" r:id="rId72"/>
    <p:sldId id="314" r:id="rId73"/>
    <p:sldId id="315" r:id="rId74"/>
    <p:sldId id="310" r:id="rId75"/>
    <p:sldId id="316" r:id="rId76"/>
    <p:sldId id="359" r:id="rId77"/>
    <p:sldId id="360" r:id="rId78"/>
    <p:sldId id="361" r:id="rId79"/>
    <p:sldId id="362" r:id="rId80"/>
    <p:sldId id="363" r:id="rId81"/>
    <p:sldId id="364" r:id="rId82"/>
  </p:sldIdLst>
  <p:sldSz cx="9144000" cy="5143500" type="screen16x9"/>
  <p:notesSz cx="6858000" cy="9144000"/>
  <p:embeddedFontLst>
    <p:embeddedFont>
      <p:font typeface="Lato Light" panose="020B0604020202020204" charset="0"/>
      <p:regular r:id="rId84"/>
      <p:bold r:id="rId85"/>
      <p:italic r:id="rId86"/>
      <p:boldItalic r:id="rId87"/>
    </p:embeddedFont>
    <p:embeddedFont>
      <p:font typeface="Roboto Slab Regular" panose="020B0604020202020204" charset="0"/>
      <p:regular r:id="rId88"/>
      <p:bold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4FC34B-D032-47D5-88D9-CE0B213E5794}">
  <a:tblStyle styleId="{3A4FC34B-D032-47D5-88D9-CE0B213E57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98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51" name="Google Shape;51;p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54" name="Google Shape;54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2" name="Google Shape;62;p3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subTitle" idx="1"/>
          </p:nvPr>
        </p:nvSpPr>
        <p:spPr>
          <a:xfrm>
            <a:off x="2886100" y="2916252"/>
            <a:ext cx="3371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5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13" name="Google Shape;113;p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5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16" name="Google Shape;11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◦"/>
              <a:defRPr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6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43" name="Google Shape;143;p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6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46" name="Google Shape;146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6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156" name="Google Shape;156;p6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157" name="Google Shape;157;p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1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1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89" name="Google Shape;289;p1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11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292" name="Google Shape;292;p1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1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○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a/FC-28-D-Hygrometer-Detection-Module-Moisture/dp/B00XPJ8O7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obotshop.com/ca/en/mini-photocell-light-sensor.html?gclid=Cj0KCQiA962BBhCzARIsAIpWEL2DtgGV9yi9HhNMudu76prDjmgJlbcRUNOq9VWl2gqb1XqUw2-aROgaAviwEALw_wcB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obotshop.com/ca/en/elecrow-esp8266-wifi-module.html?gclid=Cj0KCQiA962BBhCzARIsAIpWEL0f-RXu3_rVUEPGIWobq9knoA4JpCJgN7jWAkjsYFYscz9uMzf07KUaAiAnEALw_wcB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elmwoodelectronics.ca/products/bakelite-universal-perfboard-plates-pack-of-10?variant=24126910531&amp;currency=CAD&amp;gclid=Cj0KCQiA962BBhCzARIsAIpWEL2vdOGpGtEHZWVhSFJuHkyfWG9PshE1r2g0WgMu-ZtveZOjWf1Hh7IaAlZHEALw_wcB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a/Beagleboard-BBONE-BLACK-4G-BeagleBone-Rev-C/dp/B00K7EEX2U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arduino.esp8266.com/stable/package_esp8266com_index.json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lastminuteengineers.com/dht11-dht22-arduino-tutorial/" TargetMode="External"/><Relationship Id="rId2" Type="http://schemas.openxmlformats.org/officeDocument/2006/relationships/hyperlink" Target="https://beagleboard.org/blac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lectronics-notes.com/articles/electronic_components/resistors/light-dependent-resistor-ldr.php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r.pro/arduino/projects/arduino-soil-moisture-sensor" TargetMode="External"/><Relationship Id="rId2" Type="http://schemas.openxmlformats.org/officeDocument/2006/relationships/hyperlink" Target="https://www.electronicsforu.com/technology-trends/learn-electronics/veroboard-zero-pcb-differenc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parkfun.com/products/17146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beagleboard.org/getting-started" TargetMode="External"/><Relationship Id="rId2" Type="http://schemas.openxmlformats.org/officeDocument/2006/relationships/hyperlink" Target="https://components101.com/articles/what-is-motor-driver-h-bridge-topology-and-direction-control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CE34-A1E6-4C5A-9714-62F49FA63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8128" y="733611"/>
            <a:ext cx="3371700" cy="2785730"/>
          </a:xfrm>
        </p:spPr>
        <p:txBody>
          <a:bodyPr/>
          <a:lstStyle/>
          <a:p>
            <a:r>
              <a:rPr lang="en-CA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watering system for plants</a:t>
            </a:r>
            <a:br>
              <a:rPr lang="en-CA" dirty="0"/>
            </a:br>
            <a:br>
              <a:rPr lang="en-CA" dirty="0"/>
            </a:br>
            <a:r>
              <a:rPr lang="en-CA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Deciding Buying and Testing of Components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0AD58-FFE7-4136-B6BF-47A168663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6649" y="3625089"/>
            <a:ext cx="3371700" cy="784800"/>
          </a:xfrm>
        </p:spPr>
        <p:txBody>
          <a:bodyPr/>
          <a:lstStyle/>
          <a:p>
            <a:r>
              <a:rPr lang="en-CA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r>
              <a:rPr lang="en-CA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Induja Sudhish(c0769921)</a:t>
            </a:r>
          </a:p>
          <a:p>
            <a:r>
              <a:rPr lang="en-CA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6</a:t>
            </a:r>
          </a:p>
        </p:txBody>
      </p:sp>
    </p:spTree>
    <p:extLst>
      <p:ext uri="{BB962C8B-B14F-4D97-AF65-F5344CB8AC3E}">
        <p14:creationId xmlns:p14="http://schemas.microsoft.com/office/powerpoint/2010/main" val="3710029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98CDE-1D49-4090-8B13-D70CA496B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9238" y="559475"/>
            <a:ext cx="6107446" cy="3267300"/>
          </a:xfrm>
        </p:spPr>
        <p:txBody>
          <a:bodyPr/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connect the FC-28 in digital mode we will connect the digital output of the sensor to the digital GPIO pins of the beagle bone black.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potentiometer in the sensor module, which</a:t>
            </a:r>
          </a:p>
          <a:p>
            <a:pPr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is used for setting the threshold value.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threshold value is then compared using the LM393 </a:t>
            </a:r>
          </a:p>
          <a:p>
            <a:pPr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comparator, which is mounted on the sensor module, with the sensor output value.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comparator LM393 measures the output value of </a:t>
            </a:r>
          </a:p>
          <a:p>
            <a:pPr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the sensor and the threshold value, and then provides us with the output via the digital pin.</a:t>
            </a:r>
            <a:endParaRPr lang="en-CA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D2986-B090-4162-9C38-5E05FEA7F7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9457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F07CE-D480-481A-B982-DEC4DFAB01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D6166-310C-43CE-92F3-5EBA683153E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875" y="1153770"/>
            <a:ext cx="4235883" cy="2835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1404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7666-FF53-45B5-94A8-B4739D89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 of FC-28 Soil moisture sensor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1F89B-3B30-4689-8640-313DAB25A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this sensor the irrigation system can be managed more efficiently and effectively.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sensor uses one of the simple method for measuring the moisture content of the water.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we can find out the result immediately.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sensor can be used to connect in analog and digital modes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83025-3C6B-47D8-933B-24EDEC737C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9981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33101-977B-47EB-8C9F-06B968B44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Availability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EDE27-5960-46ED-A581-29116CAE3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available in </a:t>
            </a:r>
            <a:r>
              <a:rPr lang="en-CA" sz="1900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https://www.amazon.ca/FC-28-D-Hygrometer-Detection-Module-Moisture/dp/B00XPJ8O7E</a:t>
            </a:r>
            <a:endParaRPr lang="en-CA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available in various other websites like aliexpress.com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99280-889C-4E9D-8F3B-000787526E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7088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F6B3F-B3A4-434D-9478-F46A9659F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 and Humidity sensor(DHT22)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4D4F0-086B-49CE-BB78-8E98CE0EB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sensor is used to measure the surrounding air by using the capacitive humidity sensor and  a thermistor and spits out a digital signal on the data pin.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60C9A-E18E-48BA-AA9E-4ACE7C4489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2455A-C184-4810-84C4-EDA44A8C9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350" y="2571750"/>
            <a:ext cx="1907660" cy="206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2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B405-BC63-4C7E-9AFD-8DDBDA10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</a:rPr>
              <a:t>Technical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695D2-DFD8-4D9C-A31D-CDF6B02BE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7711" y="182795"/>
            <a:ext cx="5841001" cy="575017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cost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to 5V power and I/O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2.5mA max current use during conversion (while requesting data)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for 0-100% humidity readings with 2-5% accuracy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for -40 to 80°C temperature readings ±0.5°C accuracy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more than 0.5 Hz sampling rate (once every 2 seconds)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size 27mm x 59mm x 13.5mm (1.05" x 2.32" x 0.53")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pins, 0.1" spacing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(just the DHT22): 2.4g</a:t>
            </a:r>
          </a:p>
          <a:p>
            <a:endParaRPr lang="en-CA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5AC8A-9723-49CC-B784-DFD0BF45C6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5727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AD386-A261-4852-ADD6-D339FDCA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5684" y="614863"/>
            <a:ext cx="5292300" cy="3267300"/>
          </a:xfrm>
        </p:spPr>
        <p:txBody>
          <a:bodyPr/>
          <a:lstStyle/>
          <a:p>
            <a:pPr algn="l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comes in a case which has 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humidity sensing component along with a NTC temperature sensor (or thermistor) on the sensing side.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humidity sensing part is used to measure humidity, and is sandwiched between two electrodes with a moisture-holding substrate (usually a salt or conductive plastic polymer).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water vapor is captured by it, the ions are emitted by the substrate, which in turn improves the conductivity between the electrodes.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600C1-6A8A-4573-9D11-0A97582B0A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2647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0EB062-066B-46E2-99A1-A1C1A9E01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9224" y="735688"/>
            <a:ext cx="5292300" cy="32673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 in resistance is proportional to the relative humidity between the two electrodes.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resistance between the electrodes is reduced by higher relative humidity, while lower relative humidity raises the resistance between the electrodes.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consist of a  NTC temperature sensor/Thermistor to measure temperature.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thermistor is a thermal resistor-a resistor that with temperature changes its resistance.</a:t>
            </a: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8E7E0-B41C-4165-B36F-C9CDD13981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4882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2D7E0-0D0C-431C-9CF2-6C7E3CF84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resistors are theoretically thermistors, their resistance varies somewhat with temperature, but the change is typically very minor and difficult to measure</a:t>
            </a:r>
            <a:r>
              <a:rPr lang="en-US" dirty="0"/>
              <a:t>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173F3-8084-443F-832F-4EE8D22664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CADE7-4833-4D36-AF62-97F1B1EA4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67" y="2571750"/>
            <a:ext cx="5017124" cy="196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86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96ED-D7EA-417C-B98B-A98D4AF2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 of using DHT22 SENSOR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12B28-02C3-4A81-8A68-A545F32AE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5684" y="700247"/>
            <a:ext cx="5292300" cy="3267300"/>
          </a:xfrm>
        </p:spPr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one of the most accurate sensors which is low in cost.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for -40 to 80°C temperature readings ±0.5°C accuracy.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DHT22 sensor has better humidity measuring range, from 0 to 100% with 2-5% accuracy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size, low power consumption and long transmission distance are considered to be one of the important factors which makes it suitable for most of the harsh applications.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7E978-116A-498E-AA59-3D7C595FC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996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A5C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dirty="0">
                <a:solidFill>
                  <a:srgbClr val="4A5C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dirty="0">
                <a:solidFill>
                  <a:srgbClr val="4A5C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ciding and buying of the components</a:t>
            </a:r>
            <a:endParaRPr dirty="0">
              <a:solidFill>
                <a:srgbClr val="4A5C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717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1EFB-D4A2-49EE-9F47-82AA45F91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Availability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55542-8E8A-47F8-9D17-400115D26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5684" y="559475"/>
            <a:ext cx="5292300" cy="3267300"/>
          </a:xfrm>
        </p:spPr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sensor is available in Digi key, amazon, eBay, and various other websites.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amazon.ca/DSD-Temperature-Humidity-Arduino-Raspberry/dp/B07CM2VLBK/ref=asc_df_B07CM2VLBK/?tag=googleshopc0c-20&amp;linkCode=df0&amp;hvadid=293016807031&amp;hvpos=&amp;hvnetw=g&amp;hvrand=4573677808363799697&amp;hvpone=&amp;hvptwo=&amp;hvqmt=&amp;hvdev=c&amp;hvdvcmdl=&amp;hvlocint=&amp;hvlocphy=9000894&amp;hvtargid=pla-465391317976&amp;psc=1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available in amazon for $14.99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A88BB-83FE-4CAB-9A0D-A7473123D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3401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FD945-26FB-46A4-909D-53EE685B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sensor(LDR)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80A7-C8A8-48F2-8235-17B53CF4E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dependent resistors, LDRs, or photoresistors are electronic components that are used to detect light &amp; change the operation of a circuit dependent upon the light levels.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light dependent resistors(LDR)are used to detect the presence of level of light in the model.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provide large change in resistance for changes in light level.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B289C-B8A2-419A-918F-2FDA913386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212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178-B37A-44A9-AFE2-AD24433FC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 of using LDR sensors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CD398-A730-49A4-BE45-CAF109AE8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sensitivity (due to the large area it can cover).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employment.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cost.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no union potential.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light-dark resistance ratio.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41BF4-8422-44A2-9459-38E5401135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1084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41C87-11FE-4379-9376-F3BF9D0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Availability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933AB-3C4E-44E1-B57D-D38AD99F47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available online in various websites for different prices mostly around $2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https://www.robotshop.com/ca/en/mini-photocell-light-sensor.html?gclid=Cj0KCQiA962BBhCzARIsAIpWEL2DtgGV9yi9HhNMudu76prDjmgJlbcRUNOq9VWl2gqb1XqUw2-aROgaAviwEALw_wcB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4D80A-D08A-4AF7-84AF-C20C98594D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6871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31B1-9261-49D2-9879-B3926593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</a:rPr>
              <a:t>Motor driver (L298N)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22924-6446-42B3-B3EE-9F629720E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L298N chip can directly drive two 3-30V DC motor, here we are using a 12V DC motor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circuit will allow you to easily and independently control two motors of up to 2A each in both directions.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ideal for robotic applications and well suited for connection to a microcontroller requiring just a couple of control lines per motor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E466A-A418-4CE6-A9D4-84D6E26BD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1362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A8B5E-F1FF-4B6B-BBC8-83086B582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 of L298N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1D256-5B70-4E48-8632-C590D476B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beagle bone has an output voltage of 5V, but the motor we are using require 12V to operate.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to supply this high voltage to the Motor we ca use this motor driver in between the beagle bone and the  Motor.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0D0F8-A594-49D3-8186-3CCB4DA6DF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6E0551-0AFA-4FA1-AA59-7F8F2E139E6D}"/>
              </a:ext>
            </a:extLst>
          </p:cNvPr>
          <p:cNvSpPr/>
          <p:nvPr/>
        </p:nvSpPr>
        <p:spPr>
          <a:xfrm>
            <a:off x="701651" y="3340260"/>
            <a:ext cx="2006353" cy="8966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Beagle Bone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18CBD0-C7D2-467F-87E8-E1CF0830D62D}"/>
              </a:ext>
            </a:extLst>
          </p:cNvPr>
          <p:cNvSpPr/>
          <p:nvPr/>
        </p:nvSpPr>
        <p:spPr>
          <a:xfrm>
            <a:off x="3468039" y="3340260"/>
            <a:ext cx="2086253" cy="8966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Motor Driver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1D3450-E794-4BE2-98AF-5DC393ED92C5}"/>
              </a:ext>
            </a:extLst>
          </p:cNvPr>
          <p:cNvSpPr/>
          <p:nvPr/>
        </p:nvSpPr>
        <p:spPr>
          <a:xfrm>
            <a:off x="6384737" y="3340260"/>
            <a:ext cx="2086253" cy="8966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Motor</a:t>
            </a:r>
            <a:endParaRPr lang="en-CA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E525798-0329-4C17-98EF-66978C210F36}"/>
              </a:ext>
            </a:extLst>
          </p:cNvPr>
          <p:cNvSpPr/>
          <p:nvPr/>
        </p:nvSpPr>
        <p:spPr>
          <a:xfrm>
            <a:off x="2787846" y="3641053"/>
            <a:ext cx="600351" cy="30184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8F02069-6A33-4852-ACC8-2BE0126B9001}"/>
              </a:ext>
            </a:extLst>
          </p:cNvPr>
          <p:cNvSpPr/>
          <p:nvPr/>
        </p:nvSpPr>
        <p:spPr>
          <a:xfrm>
            <a:off x="5668321" y="3637661"/>
            <a:ext cx="600351" cy="30184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1109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27AFF-5605-49FA-80EF-967DEA42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Availability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BE4EA-5B6F-438B-9444-D80809ABA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1403" y="811663"/>
            <a:ext cx="5476581" cy="3267300"/>
          </a:xfrm>
        </p:spPr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available as a module in amazon.ca for $9.99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amazon.ca/PChero-Controller-Module-Stepper-Arduino/dp/B07GTCWN9Z/ref=asc_df_B07GTCWN9Z/?tag=googleshopc0c-20&amp;linkCode=df0&amp;hvadid=459480626555&amp;hvpos=&amp;hvnetw=g&amp;hvrand=11366580824085057770&amp;hvpone=&amp;hvptwo=&amp;hvqmt=&amp;hvdev=c&amp;hvdvcmdl=&amp;hvlocint=&amp;hvlocphy=9000894&amp;hvtargid=pla-652109211542&amp;psc=1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A2B1A-A44C-4145-B95B-8B85B71A5F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2392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6F52-A4E8-45F8-A504-DA7051A0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 Pump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9AB8-0E53-4CF5-9800-CDE69ABD4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motor is used in this project to pump water     to the plants by receiving the command from the beagle bone black. 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beagle bone will sense the information from the sensors and send the command to run the motor accordingly.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 we are using a 12V water pump for the plants.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31B8F-1432-4F7E-870D-8717EB1CCA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A8C43-42F4-4BBF-869C-83B2EBF0A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7" t="10172" r="8960" b="15290"/>
          <a:stretch/>
        </p:blipFill>
        <p:spPr>
          <a:xfrm>
            <a:off x="1479961" y="3284218"/>
            <a:ext cx="1757372" cy="140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73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72D4B-733C-4034-9611-D651F8E66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Availability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B9EF3-E2E7-4B9D-AA0F-1509E5737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available in amazon.ca for CAD 14.89</a:t>
            </a:r>
          </a:p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amazon.ca/LEDGLE-Submersible-Ultra-Quiet-Dual-Purpose-Hydroponics/dp/B07G74MDLM/ref=asc_df_B07G74MDLM/?tag=googleshopc0c-20&amp;linkCode=df0&amp;hvadid=335210432629&amp;hvpos=&amp;hvnetw=g&amp;hvrand=11974487029324101271&amp;hvpone=&amp;hvptwo=&amp;hvqmt=&amp;hvdev=c&amp;hvdvcmdl=&amp;hvlocint=&amp;hvlocphy=9000894&amp;hvtargid=pla738142332843&amp;psc=1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1D398-A165-4EB3-8F31-D787E98F5C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9139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50CC3-77B6-46BC-A053-2B97EA7F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Supply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F3A88-62E1-4EF1-BC4A-225CB77AC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are using a 5V battery to provide power to the beagle bone black and a 9 V battery to provide power to the motor driver which runs the motor.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E7D59-9897-4126-B20A-740F7EB3FA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AC184-FB70-451F-A713-457C40697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77" y="2495451"/>
            <a:ext cx="2566128" cy="21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11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71BB-7AFC-44D1-B9D2-55F7F65F1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of components</a:t>
            </a:r>
            <a:endParaRPr lang="en-CA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54F95-1474-49BF-B458-79B769695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0489" y="241025"/>
            <a:ext cx="5292300" cy="3267300"/>
          </a:xfrm>
        </p:spPr>
        <p:txBody>
          <a:bodyPr/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Beagle bone Black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 Sensor(FC-28)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and Humidity Sensor(DHT22)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Sensor(LDR)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Driver(L293D)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motor(12V)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Resistors &amp;Capacitors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 Module(esp8266 Wi-Fi module)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Jumper wires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Soldering kit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 PCB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5F635-662A-4A57-9B31-F0FE1F16EF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6208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EC91-E457-433F-A43A-97FE0849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WIFI module(ESP8266)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F9C12-2BC1-49A2-A7F5-4E07B00D6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ESP8266 Wi-Fi Module is a self contained SOC with integrated TCP/IP protocol stack that can give any microcontroller access to your Wi-Fi network.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5AF97-4018-4607-B727-DEBB57B0AC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F1969-2CE3-4914-9F5C-A1F9C98CD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75" y="3072998"/>
            <a:ext cx="5216109" cy="122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63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392B4-EF80-46D0-9ED8-4D7898A7D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capable of either hosting an application or offloading all Wi-Fi networking functions from another application processor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C1F8E-885A-4281-9D35-D78D62019A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E2B-CA6C-4DC2-9A14-DC676F9ED0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5224" r="9772" b="4532"/>
          <a:stretch/>
        </p:blipFill>
        <p:spPr>
          <a:xfrm>
            <a:off x="5087257" y="2320370"/>
            <a:ext cx="2452914" cy="17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22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95C19-8A47-4BD9-899A-89EE4042A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3332" y="707335"/>
            <a:ext cx="5292300" cy="32673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module has a  efficient on-board processing and storage capability that enables it to be implemented into its GPIOs with minimal up-front development and minimal loading during runtime with the sensors and other application specific equipment.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ESP8266 module comes pre-programmed with a firmware set of AT commands, which means you can simply connect it to your beagle bone  and get as much Wi-Fi capability as a Wi-Fi Shield provides.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0C304-FB49-4285-B8DA-F0472C8FD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9774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4B0A4-6086-4B90-A853-FE97E500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Availability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A79F6-441F-4DFF-90D7-979C133D2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available in Robot shop for CAD 6.53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https://www.robotshop.com/ca/en/elecrow-esp8266-wifi-module.html?gclid=Cj0KCQiA962BBhCzARIsAIpWEL0f-RXu3_rVUEPGIWobq9knoA4JpCJgN7jWAkjsYFYscz9uMzf07KUaAiAnEALw_wcB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38B57-A0E8-4409-992F-40E9153AE9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9871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8816-31EE-41E3-880A-94A37601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Soldering kit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8796A-A4EB-46B4-9D1B-3EAA5AAF5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1875" y="1040488"/>
            <a:ext cx="5292300" cy="3267300"/>
          </a:xfrm>
        </p:spPr>
        <p:txBody>
          <a:bodyPr/>
          <a:lstStyle/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consist or various equipment's like soldering iron, wire cutter, soldering stand, safety glasses, Soldering tools for desoldering etc.</a:t>
            </a:r>
          </a:p>
          <a:p>
            <a:pPr marL="10160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83AEB-8CD6-436C-9084-E03DBD474C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C690E-9F1E-4049-A99A-E4A0816A0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71750"/>
            <a:ext cx="3362022" cy="18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29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901D8-B137-40D4-BDEA-2D2DB1FC7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avaible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amazon .ca for CAD 28.68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amazon.ca/Soldering-Electronics-Welding-Switch-Tweezers/dp/B0882VM47R/ref=asc_df_B0882VM47R/?tag=googleshopc0c-20&amp;linkCode=df0&amp;hvadid=335241488547&amp;hvpos=&amp;hvnetw=g&amp;hvrand=2657608807680005074&amp;hvpone=&amp;hvptwo=&amp;hvqmt=&amp;hvdev=c&amp;hvdvcmdl=&amp;hvlocint=&amp;hvlocphy=9000894&amp;hvtargid=pla-923818815789&amp;psc=1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29F06-7004-47C2-B45C-BB0B33C7EA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6918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65A14-38CF-48FC-A067-F48D7581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Zero PCB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03F7-CC9F-4FBB-8327-B423744E6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 PCB is basically a general-purpose printed circuit board (PCB), also known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perfboard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DOT PCB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thin rigid copper layer with holes pre-drilled around a grid with 2.54mm (0.1-inch) spacing between holes at standard intervals.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29850-2D19-4E27-B920-F0D70D3EE8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2ACDA-23F1-41D8-8C68-61B489C81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25" y="3189875"/>
            <a:ext cx="2760846" cy="13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80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156A-8E4B-44ED-BC12-9460D294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Availability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2C16D-30CE-4DE5-BDCC-B4249738C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available in Elmwood electronics for CAD 7.99</a:t>
            </a:r>
          </a:p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https://elmwoodelectronics.ca/products/bakelite-universal-perfboard-plates-pack-of-10?variant=24126910531&amp;currency=CAD&amp;gclid=Cj0KCQiA962BBhCzARIsAIpWEL2vdOGpGtEHZWVhSFJuHkyfWG9PshE1r2g0WgMu-ZtveZOjWf1Hh7IaAlZHEALw_wcB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C18C0-32B5-4D94-BC87-F8B28CDDAB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939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DE8F-DFAF-4996-AB1A-0351E72E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Resistors and jumper wires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AEC60-7E8B-4F78-9162-C57DFBB7F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5684" y="664805"/>
            <a:ext cx="5292300" cy="3267300"/>
          </a:xfrm>
        </p:spPr>
        <p:txBody>
          <a:bodyPr/>
          <a:lstStyle/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Jumper wires are available in amazon.ca for CAD 12.99</a:t>
            </a:r>
          </a:p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amazon.ca/IZOKEE-240pcs-Solderless-Breadboard-Arduino/dp/B08151TQHG/ref=asc_df_B08151TQHG/?tag=googleshopc0c-20&amp;linkCode=df0&amp;hvadid=335380394635&amp;hvpos=&amp;hvnetw=g&amp;hvrand=12071104075935955786&amp;hvpone=&amp;hvptwo=&amp;hvqmt=&amp;hvdev=c&amp;hvdvcmdl=&amp;hvlocint=&amp;hvlocphy=9000894&amp;hvtargid=pla-871319839190&amp;psc=1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EF452-199F-4006-A20D-33BA7DA0DA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574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51186-D9F6-4C0F-927C-680A25752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5684" y="811663"/>
            <a:ext cx="5292300" cy="3267300"/>
          </a:xfrm>
        </p:spPr>
        <p:txBody>
          <a:bodyPr/>
          <a:lstStyle/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Resistors are available in Digi key for CAD 0.43</a:t>
            </a:r>
          </a:p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digikey.ca/en/products/detail/yageo/FMP200JR-52-10K/2058963?utm_adgroup=Yageo&amp;utm_source=google&amp;utm_medium=cpc&amp;utm_campaign=Smart%20Shopping_Supplier_Yageo&amp;utm_term=&amp;productid=2058963&amp;gclid=Cj0KCQiA962BBhCzARIsAIpWEL126E7Mhta5KGQd5idghnIo_f0j18u_7lNATk_aOZRP2migYniKKzEaAlV9EALw_wcB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68E89-5D80-4A91-8F79-4F1EE06B6E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436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085C-BD32-41B8-A81B-E95B4C84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Beagle Bone Black</a:t>
            </a:r>
            <a:endParaRPr lang="en-CA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9E7C6-0428-4E5D-9A79-D99DA486B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7279" y="664805"/>
            <a:ext cx="5675055" cy="3267300"/>
          </a:xfrm>
        </p:spPr>
        <p:txBody>
          <a:bodyPr/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powerful ARM technology based development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board which is widely adopted in embedded applications.</a:t>
            </a:r>
          </a:p>
          <a:p>
            <a:r>
              <a:rPr lang="pt-B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are using Beaglebone Black REV C with </a:t>
            </a:r>
          </a:p>
          <a:p>
            <a:r>
              <a:rPr lang="pt-B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GHz processor and 512 MB onboard DDR3 RAM.</a:t>
            </a:r>
          </a:p>
          <a:p>
            <a:r>
              <a:rPr lang="pt-B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comes with a mini-B cable for powering it up.</a:t>
            </a:r>
          </a:p>
          <a:p>
            <a:r>
              <a:rPr lang="pt-B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BBB has onboard flash storage no micro SD</a:t>
            </a:r>
          </a:p>
          <a:p>
            <a:r>
              <a:rPr lang="pt-B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is included and also no SD card loading is </a:t>
            </a:r>
          </a:p>
          <a:p>
            <a:r>
              <a:rPr lang="pt-B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to get started.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FCFF0-7983-43D4-9536-4EC1897DFC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6961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A5C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of the components</a:t>
            </a:r>
            <a:endParaRPr dirty="0">
              <a:solidFill>
                <a:srgbClr val="4A5C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4784-A3E6-44CC-882B-34C74EC42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CA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Beaglebone</a:t>
            </a:r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Black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890D3-9D54-4D05-B0C3-3DC1D5DDF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395" y="1102113"/>
            <a:ext cx="4831138" cy="2871511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6879C-73B4-4E32-B98E-11429C179A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1026" name="Picture 2" descr="Image result for beaglebone black">
            <a:extLst>
              <a:ext uri="{FF2B5EF4-FFF2-40B4-BE49-F238E27FC236}">
                <a16:creationId xmlns:a16="http://schemas.microsoft.com/office/drawing/2014/main" id="{02CE64D6-648A-4355-A02F-6BC873219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083" y="811663"/>
            <a:ext cx="4999629" cy="33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6168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B578E-661F-407C-B3A5-78D0A6845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5V DC power supply can be plugged into the DC connector.</a:t>
            </a:r>
          </a:p>
          <a:p>
            <a:pPr algn="just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 port is used to connect the beagle bone black to a network </a:t>
            </a:r>
          </a:p>
          <a:p>
            <a:pPr algn="just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button is used to sent interrupts to let the processor facilitate orderly shutdown to save the files.</a:t>
            </a:r>
          </a:p>
          <a:p>
            <a:pPr algn="just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 button is used to reset the board.</a:t>
            </a:r>
          </a:p>
          <a:p>
            <a:pPr algn="just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 switch is used for flash the beagle bone black.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8912F-17EC-4ADE-B651-33E798792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371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4D5A2-37C5-4D0F-9526-890D3F13D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57D0-DF21-45F2-AD84-45A9989F63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2E372-BD43-4339-84D7-410056501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60" b="37874"/>
          <a:stretch/>
        </p:blipFill>
        <p:spPr>
          <a:xfrm>
            <a:off x="2640508" y="1151859"/>
            <a:ext cx="5884158" cy="290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29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 sensor(FC-28)</a:t>
            </a:r>
            <a:endParaRPr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perform the testing FC-28</a:t>
            </a:r>
          </a:p>
          <a:p>
            <a:pPr marL="0" indent="0">
              <a:buNone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need…,</a:t>
            </a:r>
          </a:p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</a:p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FC-28</a:t>
            </a:r>
          </a:p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Jumper wires</a:t>
            </a:r>
          </a:p>
          <a:p>
            <a:pPr marL="0" indent="0">
              <a:buNone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soil moisture sensor actually consist of two parts, a 2 legged lead and an amplifier or analog to digital convertor circuit.</a:t>
            </a:r>
          </a:p>
        </p:txBody>
      </p:sp>
      <p:sp>
        <p:nvSpPr>
          <p:cNvPr id="425" name="Google Shape;425;p20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6"/>
          <p:cNvSpPr txBox="1">
            <a:spLocks noGrp="1"/>
          </p:cNvSpPr>
          <p:nvPr>
            <p:ph type="body" idx="2"/>
          </p:nvPr>
        </p:nvSpPr>
        <p:spPr>
          <a:xfrm>
            <a:off x="479900" y="3905925"/>
            <a:ext cx="49437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02BDC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02BDC7"/>
              </a:solidFill>
            </a:endParaRPr>
          </a:p>
        </p:txBody>
      </p:sp>
      <p:sp>
        <p:nvSpPr>
          <p:cNvPr id="396" name="Google Shape;396;p16"/>
          <p:cNvSpPr txBox="1">
            <a:spLocks noGrp="1"/>
          </p:cNvSpPr>
          <p:nvPr>
            <p:ph type="body" idx="1"/>
          </p:nvPr>
        </p:nvSpPr>
        <p:spPr>
          <a:xfrm>
            <a:off x="2703334" y="559475"/>
            <a:ext cx="5774359" cy="2735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amplifier part is connected to the Arduino using the four male headers which are labeled as VCC,GND,D0 and A0. </a:t>
            </a:r>
          </a:p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 is the digital values and A0 is for analog values. The digital output is in the form of 0 and 1 and it can be controlled by using the potentiometer.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>
              <a:solidFill>
                <a:srgbClr val="4A5C65"/>
              </a:solidFill>
            </a:endParaRPr>
          </a:p>
        </p:txBody>
      </p:sp>
      <p:sp>
        <p:nvSpPr>
          <p:cNvPr id="398" name="Google Shape;398;p1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18CAE-F30D-40CF-9E4A-77C0BE30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45" y="2699340"/>
            <a:ext cx="2737017" cy="215682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94FE4-E040-4849-8F4A-D9F471E74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module has two LED’s , one is the power-on LED and the other  LED works with the digital output pin.</a:t>
            </a:r>
          </a:p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moisture is below a certain value which is set using the potentiometer then LED remains off, when there is moisture the led turns on.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F06F0-B966-4DD9-967B-A57257B31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1995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235D1-D9EC-4717-9EE7-38238E389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analog output can be any number between 0 and 1024.</a:t>
            </a:r>
          </a:p>
          <a:p>
            <a:pPr algn="just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value will entirely depend on the water content present in the soil.</a:t>
            </a:r>
          </a:p>
          <a:p>
            <a:pPr marL="0" indent="0" algn="just"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</a:p>
          <a:p>
            <a:pPr marL="0" indent="0" algn="just"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two legged lead is connected with the amplifier with jumper Wires(there is no polarity)</a:t>
            </a:r>
          </a:p>
          <a:p>
            <a:pPr marL="0" indent="0" algn="just"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VCC to 5V</a:t>
            </a:r>
          </a:p>
          <a:p>
            <a:pPr marL="0" indent="0" algn="just"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GND is connected to the Arduinos GND 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560D3-CDA6-4D20-BCF5-06FFA95AD8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9913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E1861-FB27-4861-8732-4440AA5DE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1875" y="559475"/>
            <a:ext cx="5292300" cy="3741225"/>
          </a:xfrm>
        </p:spPr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analog output pin is connected to the pin A1 of Arduino which is an analog pin.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2A1AE-80C1-4220-A2CC-BFE4C098BA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A1CAB-75A4-42F0-A41C-F338A1EC1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76" y="1538002"/>
            <a:ext cx="4168097" cy="312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06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6AFD66-AB47-43BB-8519-F1F6265CB8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2198FBDD-0BEE-46EB-AF70-34E8F6AEB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65" y="683101"/>
            <a:ext cx="7526186" cy="4351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F327C7-0703-4D4B-AA61-EB7A72D48F5F}"/>
              </a:ext>
            </a:extLst>
          </p:cNvPr>
          <p:cNvSpPr txBox="1"/>
          <p:nvPr/>
        </p:nvSpPr>
        <p:spPr>
          <a:xfrm>
            <a:off x="1233377" y="88917"/>
            <a:ext cx="73010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Code:</a:t>
            </a:r>
          </a:p>
        </p:txBody>
      </p:sp>
    </p:spTree>
    <p:extLst>
      <p:ext uri="{BB962C8B-B14F-4D97-AF65-F5344CB8AC3E}">
        <p14:creationId xmlns:p14="http://schemas.microsoft.com/office/powerpoint/2010/main" val="1541084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5647-32F8-45D9-B218-5BF7BEBB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 of Using Beagle bone black</a:t>
            </a:r>
            <a:endParaRPr lang="en-CA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8A016-BB5F-4E5C-8747-D1BC997E5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Beagle bone is considered to be more efficient to read data's from our sensors and to give commands to the motors.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65 input and output pins and a huge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supported interfaces which makes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the best choice for our project.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38599-F648-43A7-92F5-CBFFCAD204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31614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4D29B-4C87-47C1-9DDD-BDBF083E3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serial monitor .</a:t>
            </a:r>
          </a:p>
          <a:p>
            <a:pPr algn="just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see that the value is 1023.</a:t>
            </a:r>
          </a:p>
          <a:p>
            <a:pPr algn="just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when we try to insert the probes to the soil the value will began to drop and also the LED will be turned on.</a:t>
            </a:r>
          </a:p>
          <a:p>
            <a:pPr algn="just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digital mode we can just connect the wire to digital pin and connect that to the D4 pin of Arduino.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B2020-C9FE-4075-A847-3C2D4829C9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2807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76C0FC-D61C-491F-8376-D97BECA894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0922AB28-537B-4CD9-8647-983859318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47" y="614863"/>
            <a:ext cx="8016950" cy="4478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81620E-9591-47B0-AC4E-58DC70CC67F2}"/>
              </a:ext>
            </a:extLst>
          </p:cNvPr>
          <p:cNvSpPr txBox="1"/>
          <p:nvPr/>
        </p:nvSpPr>
        <p:spPr>
          <a:xfrm>
            <a:off x="1591340" y="-6757"/>
            <a:ext cx="4699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019841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C5082-AE7E-4EE1-A477-EE6194B5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Testing of DHT22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3D9BC-F38C-420F-B615-E28C4EEE9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perform the testing of DHT22 temperature and humidity sensor we need…,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DHT22 Sensor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Jumper wires</a:t>
            </a:r>
          </a:p>
          <a:p>
            <a:pPr marL="0" indent="0"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the DHT library, which can be done through the </a:t>
            </a:r>
            <a:r>
              <a:rPr lang="en-CA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Arduino Library Manager:</a:t>
            </a:r>
          </a:p>
          <a:p>
            <a:pPr marL="0" indent="0">
              <a:buNone/>
            </a:pPr>
            <a:r>
              <a:rPr lang="en-CA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Sketch→ Include Library→ Manage Libraries…</a:t>
            </a:r>
            <a:endParaRPr lang="en-CA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D5AA4-BFB8-4D30-9D96-1379270482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4209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116A44-5660-4A28-A6ED-E83A178F30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AEEC7-2EAA-4B6E-908F-B5030BED2B73}"/>
              </a:ext>
            </a:extLst>
          </p:cNvPr>
          <p:cNvSpPr txBox="1"/>
          <p:nvPr/>
        </p:nvSpPr>
        <p:spPr>
          <a:xfrm>
            <a:off x="956670" y="959793"/>
            <a:ext cx="78468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dk2"/>
              </a:buClr>
              <a:buSzPts val="2000"/>
              <a:buFont typeface="Lato Light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ato Light"/>
              </a:rPr>
              <a:t>Enter “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ato Light"/>
              </a:rPr>
              <a:t>dht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ato Light"/>
              </a:rPr>
              <a:t>” in the search field and look through the list for “DHT sensor library by Adafruit.” Click the “Install” button, or “Update” from an earlier version.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8EFBE-B69D-46DE-9AD8-CA731AC9D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59" y="2123587"/>
            <a:ext cx="8662439" cy="173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3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3CA0AC-EF71-42C1-AEBA-F1CB7F1C4E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D5DCEC-48AF-497E-BEA9-5EB424B09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7" y="1925759"/>
            <a:ext cx="7321223" cy="1291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BF066A-F39D-4BA9-8C47-124CB1E17539}"/>
              </a:ext>
            </a:extLst>
          </p:cNvPr>
          <p:cNvSpPr txBox="1"/>
          <p:nvPr/>
        </p:nvSpPr>
        <p:spPr>
          <a:xfrm>
            <a:off x="1596655" y="811663"/>
            <a:ext cx="595068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dk2"/>
              </a:buClr>
              <a:buSzPts val="2000"/>
              <a:buFont typeface="Lato Light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of version 1.3.0 of the DHT library you will also need to install the Adafruit Unified Sensor library, which is also available in the Arduino Library Manager:</a:t>
            </a:r>
          </a:p>
          <a:p>
            <a:pPr marL="0" indent="0" algn="just">
              <a:buNone/>
            </a:pP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1804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B32567-C033-430B-84D4-28E592A6BA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E8A10B-2E62-416B-99F2-1FCEFA7A6E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60" b="9819"/>
          <a:stretch/>
        </p:blipFill>
        <p:spPr>
          <a:xfrm>
            <a:off x="1939146" y="1109978"/>
            <a:ext cx="5265708" cy="3659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B4488-0BEF-4DD1-B936-234FA6A35414}"/>
              </a:ext>
            </a:extLst>
          </p:cNvPr>
          <p:cNvSpPr txBox="1"/>
          <p:nvPr/>
        </p:nvSpPr>
        <p:spPr>
          <a:xfrm>
            <a:off x="1939146" y="418063"/>
            <a:ext cx="63755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oad up the </a:t>
            </a:r>
            <a:r>
              <a:rPr lang="en-US" sz="200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Examples→DHT→DHTtester</a:t>
            </a:r>
            <a:r>
              <a:rPr lang="en-US" sz="20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sketch</a:t>
            </a:r>
          </a:p>
          <a:p>
            <a:pPr marL="0" indent="0">
              <a:buNone/>
            </a:pP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3020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3D9BC-F38C-420F-B615-E28C4EEE9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Upload the sketch.</a:t>
            </a: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should see the temperature and humidity. You can see changes by breathing onto the sensor (like you would to fog up a window) which should increase the humidity.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D5AA4-BFB8-4D30-9D96-1379270482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7659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9B2A3-D361-455B-86E2-370193531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1875" y="1353878"/>
            <a:ext cx="5292300" cy="2946821"/>
          </a:xfrm>
        </p:spPr>
        <p:txBody>
          <a:bodyPr/>
          <a:lstStyle/>
          <a:p>
            <a:pPr algn="just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resistance varies according to the light falling on its surface.</a:t>
            </a:r>
          </a:p>
          <a:p>
            <a:pPr algn="just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surface is made of cadmium sulfate which is a light sensitive material.</a:t>
            </a:r>
          </a:p>
          <a:p>
            <a:pPr algn="just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there is maximum light the resistance became low.</a:t>
            </a:r>
          </a:p>
          <a:p>
            <a:pPr algn="just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there is minimum light fall or exposed to dark then the resistance increases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upto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several kilo ohms.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0D665-5E5B-44C4-AD60-2D941D3289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CAFD4E-06D4-473B-97D7-4763701C93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463" y="1597060"/>
            <a:ext cx="2141537" cy="553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LDR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87033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F6109-4A90-4AF4-901D-16B99F63F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4224" y="1033400"/>
            <a:ext cx="6301562" cy="3267300"/>
          </a:xfrm>
        </p:spPr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perform the testing of the LDR sensor we </a:t>
            </a:r>
          </a:p>
          <a:p>
            <a:pPr marL="0" indent="0"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will need…,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Multimeter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LDR Sensor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Breadboard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the leads of the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ldr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multimeter 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the multimeter knobs in resistance range. 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 will vary according to light.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4947E-C1D4-46C8-A0C0-DD4391CD8B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17805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C2DD-895E-4E4A-A0EA-12777993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86" y="811663"/>
            <a:ext cx="2142000" cy="2630400"/>
          </a:xfrm>
        </p:spPr>
        <p:txBody>
          <a:bodyPr/>
          <a:lstStyle/>
          <a:p>
            <a:pPr algn="ctr"/>
            <a:r>
              <a:rPr lang="en-CA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Lato Light"/>
              </a:rPr>
              <a:t>ESP8266 Wi-Fi module</a:t>
            </a:r>
            <a:br>
              <a:rPr lang="en-CA" sz="2000" dirty="0">
                <a:solidFill>
                  <a:schemeClr val="dk1"/>
                </a:solidFill>
                <a:latin typeface="Lato Light"/>
                <a:sym typeface="Lato Light"/>
              </a:rPr>
            </a:b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08C44-5BE5-42C6-AF82-82805F807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5684" y="938100"/>
            <a:ext cx="5292300" cy="3267300"/>
          </a:xfrm>
        </p:spPr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perform the testing of ESP8266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we need…,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Jumper wires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ESP8266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Breadboard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9737B-7A2A-476F-A80D-F490A772F1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6068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8683-9D11-4BC1-94BF-67017EED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Availability of the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97ECE-B27E-44D7-9D63-B5E4314B9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beagle bone black Rev c is available in various websites like amazon, Newark, Elmwood electronics.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https://www.amazon.ca/Beagleboard-BBONE-BLACK-4G-BeagleBone-Rev-C/dp/B00K7EEX2U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 it is available in amazon for $142.02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FFCA6-B43A-47EA-BB01-793FF259A6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3137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DB25C-733F-4A07-AC7F-B17FC2A1D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1131" y="1012135"/>
            <a:ext cx="4866981" cy="646544"/>
          </a:xfrm>
        </p:spPr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the connection as follows..,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E4669-A6DC-4CE8-A7EC-81F793573C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7" name="Picture 4" descr="LED Blink - Connections for External LED">
            <a:extLst>
              <a:ext uri="{FF2B5EF4-FFF2-40B4-BE49-F238E27FC236}">
                <a16:creationId xmlns:a16="http://schemas.microsoft.com/office/drawing/2014/main" id="{8671EF83-04A9-412F-9ADD-7463BBD73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186" y="2005652"/>
            <a:ext cx="2932814" cy="195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3D1636-892D-4F50-B81F-D98D870F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433" y="1918041"/>
            <a:ext cx="2312551" cy="21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078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7192C-E08C-45D0-B55B-1D57ADF53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0373" y="1055510"/>
            <a:ext cx="6064027" cy="3232449"/>
          </a:xfrm>
        </p:spPr>
        <p:txBody>
          <a:bodyPr/>
          <a:lstStyle/>
          <a:p>
            <a:pPr algn="just"/>
            <a:r>
              <a:rPr lang="en-US" sz="20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Installing Arduino Core for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ESP-12E Using Arduino Boards Manager.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Arduino and go to preference window.</a:t>
            </a:r>
          </a:p>
          <a:p>
            <a:pPr algn="just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Insert Link for .json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Package Files Into Arduino IDE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http://arduino.esp8266.com/stable/package_esp8266com_index.json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additional board managers URLs field.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348D8-0C67-4CAB-8C66-7719DB2626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0504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89E9D-6EF4-4A36-AF62-98667975E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4665" y="1083019"/>
            <a:ext cx="5292300" cy="32673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board manager from Tools &gt; Board menu and install esp8266 platform(also select ESP8266 from tools &gt; board menu after installation.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468B6-E058-435D-B724-BE81B3AA46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9058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89ED2-55E8-439F-A691-959578E5D0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3" name="Picture 2" descr="Insert Link for .json NodeMCU Package Files Into Arduino IDE">
            <a:extLst>
              <a:ext uri="{FF2B5EF4-FFF2-40B4-BE49-F238E27FC236}">
                <a16:creationId xmlns:a16="http://schemas.microsoft.com/office/drawing/2014/main" id="{CD7FDCFF-4D81-4F4B-A4D1-7035ADB12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55" y="1006549"/>
            <a:ext cx="6621097" cy="360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201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27FFBB-2658-4264-B25F-2AF68BCA30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3" name="Picture 4" descr="Tools - Boards Manager">
            <a:extLst>
              <a:ext uri="{FF2B5EF4-FFF2-40B4-BE49-F238E27FC236}">
                <a16:creationId xmlns:a16="http://schemas.microsoft.com/office/drawing/2014/main" id="{9A09CA9E-DE66-41A7-87BD-C273A648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50" y="1631395"/>
            <a:ext cx="2578911" cy="284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5BA2CA89-1570-4CA9-8D3E-82B0DA7D5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56" y="1631395"/>
            <a:ext cx="4553143" cy="260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D3C883-4DDA-42E7-8437-C63FBC7490AF}"/>
              </a:ext>
            </a:extLst>
          </p:cNvPr>
          <p:cNvSpPr txBox="1"/>
          <p:nvPr/>
        </p:nvSpPr>
        <p:spPr>
          <a:xfrm>
            <a:off x="1672856" y="471481"/>
            <a:ext cx="60251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- Boards manager and search for ESP8266 and install the libraries/files given under heading ESP8266 by ESP community.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2656536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CDCBA0-ADC2-4A35-B0FF-D3CC4F1B2F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251941-C28C-4719-AA91-5868881B1555}"/>
              </a:ext>
            </a:extLst>
          </p:cNvPr>
          <p:cNvSpPr txBox="1"/>
          <p:nvPr/>
        </p:nvSpPr>
        <p:spPr>
          <a:xfrm>
            <a:off x="1637414" y="494053"/>
            <a:ext cx="63937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 to </a:t>
            </a:r>
            <a:r>
              <a:rPr lang="en-US" sz="2000" i="1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Tools - Boards</a:t>
            </a:r>
            <a:r>
              <a:rPr lang="en-US" sz="2000" i="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(scroll down the list of boards) - Select </a:t>
            </a:r>
            <a:r>
              <a:rPr lang="en-US" sz="2000" i="1" dirty="0" err="1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2000" i="1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1.0 ( ESP-12EModule).</a:t>
            </a:r>
            <a:r>
              <a:rPr lang="en-US" sz="20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the </a:t>
            </a:r>
            <a:r>
              <a:rPr lang="en-US" sz="2000" i="1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Port </a:t>
            </a:r>
            <a:r>
              <a:rPr lang="en-US" sz="2000" i="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 at which you have connected </a:t>
            </a:r>
            <a:r>
              <a:rPr lang="en-US" sz="2000" i="0" dirty="0" err="1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2000" i="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Rest of the settings can be left to default values</a:t>
            </a:r>
            <a:r>
              <a:rPr lang="en-US" sz="2000" b="0" i="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Selecting NodeMCU Board in Arduino IDE">
            <a:extLst>
              <a:ext uri="{FF2B5EF4-FFF2-40B4-BE49-F238E27FC236}">
                <a16:creationId xmlns:a16="http://schemas.microsoft.com/office/drawing/2014/main" id="{520554A6-82A6-4FEC-BA1B-E26BE6CD5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51" y="2013599"/>
            <a:ext cx="2847340" cy="312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F743C58-5060-4A16-82FF-B42FE8A4F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" r="941" b="2296"/>
          <a:stretch/>
        </p:blipFill>
        <p:spPr bwMode="auto">
          <a:xfrm>
            <a:off x="4061637" y="2013598"/>
            <a:ext cx="3639688" cy="312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3431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579443-A146-438D-B892-7AF684B95A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3" name="Picture 2" descr="LED Blink - Example Sketch">
            <a:extLst>
              <a:ext uri="{FF2B5EF4-FFF2-40B4-BE49-F238E27FC236}">
                <a16:creationId xmlns:a16="http://schemas.microsoft.com/office/drawing/2014/main" id="{928FBF35-7B3A-45CB-854B-9597FCC91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552" y="1261179"/>
            <a:ext cx="4575211" cy="332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1FD9DF-A2B5-4498-AB00-7B048B0A75A8}"/>
              </a:ext>
            </a:extLst>
          </p:cNvPr>
          <p:cNvSpPr txBox="1"/>
          <p:nvPr/>
        </p:nvSpPr>
        <p:spPr>
          <a:xfrm>
            <a:off x="1979564" y="562037"/>
            <a:ext cx="46995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 to File - Examples - ESP8266 - Blink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60877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A2D5DB-7905-4644-B3CE-C48BAF37C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E1B6E6AD-CE5A-490C-8B5E-247434E2D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42" y="1011103"/>
            <a:ext cx="6650821" cy="36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367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A1146-5326-436C-90BD-5F6B86B8C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6DCFE1-4344-4A62-9A90-8323E0BC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6473" y="1655970"/>
            <a:ext cx="3263438" cy="2447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57D876-3225-4A70-9F8F-3E7C877A0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2202" b="3966"/>
          <a:stretch/>
        </p:blipFill>
        <p:spPr>
          <a:xfrm rot="5400000">
            <a:off x="4903758" y="1731444"/>
            <a:ext cx="3263439" cy="229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98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D491B-B373-4B5A-A1D2-BD8986302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Motor driver(L298N)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B9FBF-1237-40F5-B1EB-965A0CD7B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perform the testing of the motor driver we will need…,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Jumper wires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motor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L298N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9V Battery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F5D01-6403-40C1-B4C8-C86FF695BC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8623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6257-6343-4840-B828-1FCDC4F1A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Soil moisture sensor(FC-28)</a:t>
            </a:r>
            <a:endParaRPr lang="en-CA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F78B2-7218-4028-B593-346D4BC45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used to measure the moisture content of the soil by using the two probes which is attached to the sensor which act as a variable resistor.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sensor will measure the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volumetric content of the water.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more water in the soil means better the conductivity between the probes and result in a lower resistance and higher the AOUT.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56E80-F24B-4952-AEBD-0649421855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66221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21110-1F27-4341-8859-EC9C793FD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7257" y="938100"/>
            <a:ext cx="5863882" cy="3267300"/>
          </a:xfrm>
        </p:spPr>
        <p:txBody>
          <a:bodyPr/>
          <a:lstStyle/>
          <a:p>
            <a:pPr marL="101600" indent="0">
              <a:buNone/>
            </a:pPr>
            <a:r>
              <a:rPr lang="en-US" b="0" i="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1)  DC motor 1 “+” or stepper motor A+</a:t>
            </a:r>
          </a:p>
          <a:p>
            <a:pPr marL="101600" indent="0">
              <a:buNone/>
            </a:pPr>
            <a:r>
              <a:rPr lang="en-US" b="0" i="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2) DC motor 1 “-” or stepper motor A-</a:t>
            </a:r>
          </a:p>
          <a:p>
            <a:pPr marL="101600" indent="0">
              <a:buNone/>
            </a:pPr>
            <a:r>
              <a:rPr lang="en-US" b="0" i="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3) 12V jumper – remove this if using a supply voltage greater than 12V DC. This enables power to the onboard 5V regulator</a:t>
            </a:r>
          </a:p>
          <a:p>
            <a:pPr marL="101600" indent="0">
              <a:buNone/>
            </a:pPr>
            <a:r>
              <a:rPr lang="en-US" b="0" i="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4) Connect your motor supply voltage here,       maximum of 35V DC. Remove 12V jumper if &gt;12V DC</a:t>
            </a:r>
          </a:p>
          <a:p>
            <a:pPr marL="101600" indent="0">
              <a:buNone/>
            </a:pPr>
            <a:r>
              <a:rPr lang="en-US" b="0" i="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5) GND</a:t>
            </a:r>
          </a:p>
          <a:p>
            <a:pPr marL="101600" indent="0">
              <a:buNone/>
            </a:pPr>
            <a:endParaRPr lang="en-US" dirty="0">
              <a:solidFill>
                <a:srgbClr val="555555"/>
              </a:solidFill>
              <a:latin typeface="myriad-pro"/>
            </a:endParaRPr>
          </a:p>
          <a:p>
            <a:pPr marL="101600" indent="0">
              <a:buNone/>
            </a:pPr>
            <a:endParaRPr lang="en-US" b="0" i="0" dirty="0">
              <a:solidFill>
                <a:srgbClr val="555555"/>
              </a:solidFill>
              <a:effectLst/>
              <a:latin typeface="myriad-pro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555555"/>
              </a:solidFill>
              <a:latin typeface="myriad-pro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555555"/>
              </a:solidFill>
              <a:effectLst/>
              <a:latin typeface="myriad-pro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555555"/>
              </a:solidFill>
              <a:latin typeface="myriad-pro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555555"/>
              </a:solidFill>
              <a:effectLst/>
              <a:latin typeface="myriad-pro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555555"/>
              </a:solidFill>
              <a:effectLst/>
              <a:latin typeface="myriad-pro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7714D-BCC9-4A27-B4D4-B5BD9B51DC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19081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F12E8-4B0A-4E8C-A279-D7C9735ED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1875" y="353712"/>
            <a:ext cx="5292300" cy="3946988"/>
          </a:xfrm>
        </p:spPr>
        <p:txBody>
          <a:bodyPr/>
          <a:lstStyle/>
          <a:p>
            <a:pPr marL="101600" indent="0">
              <a:buNone/>
            </a:pPr>
            <a:r>
              <a:rPr lang="en-US" b="0" i="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5) 5V output if 12V jumper in place, ideal for      powering your Arduino </a:t>
            </a:r>
          </a:p>
          <a:p>
            <a:pPr marL="101600" indent="0">
              <a:buNone/>
            </a:pPr>
            <a:r>
              <a:rPr lang="en-US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6) </a:t>
            </a:r>
            <a:r>
              <a:rPr lang="en-US" b="0" i="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DC motor 1 enable jumper. Leave this in place when using a stepper motor. Connect to PWM output for DC motor speed control.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A4E4F-0349-469E-B7BF-73AEBD6F18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2" descr="Understanding the L298 Module Connections">
            <a:extLst>
              <a:ext uri="{FF2B5EF4-FFF2-40B4-BE49-F238E27FC236}">
                <a16:creationId xmlns:a16="http://schemas.microsoft.com/office/drawing/2014/main" id="{EC3A7705-CE5B-44CB-BF64-0F604CEF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149" y="2217419"/>
            <a:ext cx="3381153" cy="274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082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C719B-55ED-4C2D-B069-B48F4706D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5684" y="1061754"/>
            <a:ext cx="5292300" cy="3267300"/>
          </a:xfrm>
        </p:spPr>
        <p:txBody>
          <a:bodyPr/>
          <a:lstStyle/>
          <a:p>
            <a:pPr marL="101600" indent="0">
              <a:buNone/>
            </a:pPr>
            <a:r>
              <a:rPr lang="en-US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8) IN1</a:t>
            </a:r>
          </a:p>
          <a:p>
            <a:pPr marL="101600" indent="0">
              <a:buNone/>
            </a:pPr>
            <a:r>
              <a:rPr lang="en-US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9) IN2</a:t>
            </a:r>
          </a:p>
          <a:p>
            <a:pPr marL="101600" indent="0">
              <a:buNone/>
            </a:pPr>
            <a:r>
              <a:rPr lang="en-US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10) IN3</a:t>
            </a:r>
          </a:p>
          <a:p>
            <a:pPr marL="101600" indent="0">
              <a:buNone/>
            </a:pPr>
            <a:r>
              <a:rPr lang="en-US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11) IN4</a:t>
            </a:r>
          </a:p>
          <a:p>
            <a:pPr marL="101600" indent="0">
              <a:buNone/>
            </a:pPr>
            <a:r>
              <a:rPr lang="en-US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12) DC motor 2 enable jumper. Leave this in place when using a stepper motor. Connect to PWM output for DC motor speed control</a:t>
            </a:r>
          </a:p>
          <a:p>
            <a:pPr marL="101600" indent="0">
              <a:buNone/>
            </a:pPr>
            <a:r>
              <a:rPr lang="en-US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13) DC motor 2 “+” or stepper motor B+</a:t>
            </a:r>
          </a:p>
          <a:p>
            <a:pPr marL="101600" indent="0">
              <a:buNone/>
            </a:pPr>
            <a:r>
              <a:rPr lang="en-US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14) DC motor 2 “-” or stepper motor B-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69A10-AD6C-49AC-AF9E-F6A1E6E5C1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68763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3AA7A-92C9-476B-A48A-7DE23C1C9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7194" y="418063"/>
            <a:ext cx="5419875" cy="3267300"/>
          </a:xfrm>
        </p:spPr>
        <p:txBody>
          <a:bodyPr/>
          <a:lstStyle/>
          <a:p>
            <a:pPr algn="just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the digital pin 6 in the Arduino to IN1,pin7 to IN2,pin8 to IN3 and pin 9 to IN4.</a:t>
            </a:r>
          </a:p>
          <a:p>
            <a:pPr algn="just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a power supply and connect the positive to the 12V in the motor driver and the negative to the GND.</a:t>
            </a:r>
          </a:p>
          <a:p>
            <a:pPr algn="just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a pin to pin jumper cable and plug in one end to the same ground and take another one and connect to the 5V in l298n.</a:t>
            </a:r>
          </a:p>
          <a:p>
            <a:pPr algn="just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two wires which are coming out of the l298n are connected to the Arduino</a:t>
            </a:r>
          </a:p>
          <a:p>
            <a:pPr algn="just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5v pin connected to Vin in Arduino and the other to the GND.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7DAAF-7EC6-4EDC-AC2A-46EF932DC6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282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947564-DD26-4FC5-990C-C52C081CB9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7DBAC-F154-4049-80F0-5956259F8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98" y="949287"/>
            <a:ext cx="6641804" cy="3806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0D6103-9A56-4EA4-B2AA-223EE2A4749A}"/>
              </a:ext>
            </a:extLst>
          </p:cNvPr>
          <p:cNvSpPr txBox="1"/>
          <p:nvPr/>
        </p:nvSpPr>
        <p:spPr>
          <a:xfrm>
            <a:off x="2222204" y="387371"/>
            <a:ext cx="58957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Plug the Arduino to the computer run upload the code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27250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B7800-320E-42F2-AE71-07D7A8E4D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the terminals of the motor to the slots in the l298n and when we put the battery in the motor will start to rotate.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F0F04-B46E-4607-AE81-41008D6A21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C589F-4C85-4C05-B15B-D53D09A32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2" t="1240"/>
          <a:stretch/>
        </p:blipFill>
        <p:spPr>
          <a:xfrm rot="5400000">
            <a:off x="4944583" y="2300622"/>
            <a:ext cx="2631234" cy="220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089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52B13-5978-4631-8FDC-880A7CCC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74" y="559474"/>
            <a:ext cx="2365209" cy="2984711"/>
          </a:xfrm>
        </p:spPr>
        <p:txBody>
          <a:bodyPr/>
          <a:lstStyle/>
          <a:p>
            <a:r>
              <a:rPr lang="en-CA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F7028-1837-4A1F-8A9C-2BB88D7FD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Beagle bone black :</a:t>
            </a:r>
            <a:r>
              <a:rPr lang="en-CA" dirty="0">
                <a:hlinkClick r:id="rId2"/>
              </a:rPr>
              <a:t>https://beagleboard.org/black</a:t>
            </a:r>
            <a:endParaRPr lang="en-CA" dirty="0"/>
          </a:p>
          <a:p>
            <a:r>
              <a:rPr lang="en-CA" dirty="0"/>
              <a:t>DHT22 </a:t>
            </a:r>
            <a:r>
              <a:rPr lang="en-CA" dirty="0" err="1"/>
              <a:t>sensor:</a:t>
            </a:r>
            <a:r>
              <a:rPr lang="en-CA" dirty="0" err="1">
                <a:hlinkClick r:id="rId3"/>
              </a:rPr>
              <a:t>https</a:t>
            </a:r>
            <a:r>
              <a:rPr lang="en-CA" dirty="0">
                <a:hlinkClick r:id="rId3"/>
              </a:rPr>
              <a:t>://lastminuteengineers.com/dht11-dht22-arduino-tutorial/</a:t>
            </a:r>
            <a:endParaRPr lang="en-CA" dirty="0"/>
          </a:p>
          <a:p>
            <a:r>
              <a:rPr lang="en-CA" dirty="0"/>
              <a:t>LDR </a:t>
            </a:r>
            <a:r>
              <a:rPr lang="en-CA" dirty="0" err="1"/>
              <a:t>sensor:</a:t>
            </a:r>
            <a:r>
              <a:rPr lang="en-CA" dirty="0" err="1">
                <a:hlinkClick r:id="rId4"/>
              </a:rPr>
              <a:t>https</a:t>
            </a:r>
            <a:r>
              <a:rPr lang="en-CA" dirty="0">
                <a:hlinkClick r:id="rId4"/>
              </a:rPr>
              <a:t>://www.electronics-notes.com/articles/electronic_components/resistors/light-dependent-resistor-ldr.php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3B042-6099-4263-8A57-A39BC4A0E5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28994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CB9AC-6CD8-47C0-98D2-57287B345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405" y="1033400"/>
            <a:ext cx="5514770" cy="3800870"/>
          </a:xfrm>
        </p:spPr>
        <p:txBody>
          <a:bodyPr/>
          <a:lstStyle/>
          <a:p>
            <a:r>
              <a:rPr lang="en-CA" dirty="0"/>
              <a:t>Zero </a:t>
            </a:r>
            <a:r>
              <a:rPr lang="en-CA" dirty="0" err="1"/>
              <a:t>pcb:</a:t>
            </a:r>
            <a:r>
              <a:rPr lang="en-CA" dirty="0" err="1">
                <a:hlinkClick r:id="rId2"/>
              </a:rPr>
              <a:t>https</a:t>
            </a:r>
            <a:r>
              <a:rPr lang="en-CA" dirty="0">
                <a:hlinkClick r:id="rId2"/>
              </a:rPr>
              <a:t>://www.electronicsforu.com/technology-trends/learn-electronics/veroboard-zero-pcb-difference</a:t>
            </a:r>
            <a:endParaRPr lang="en-CA" dirty="0"/>
          </a:p>
          <a:p>
            <a:r>
              <a:rPr lang="en-CA" dirty="0"/>
              <a:t>Soil moisture </a:t>
            </a:r>
            <a:r>
              <a:rPr lang="en-CA" dirty="0" err="1"/>
              <a:t>sensor:</a:t>
            </a:r>
            <a:r>
              <a:rPr lang="en-CA" dirty="0" err="1">
                <a:hlinkClick r:id="rId3"/>
              </a:rPr>
              <a:t>https</a:t>
            </a:r>
            <a:r>
              <a:rPr lang="en-CA" dirty="0">
                <a:hlinkClick r:id="rId3"/>
              </a:rPr>
              <a:t>://maker.pro/</a:t>
            </a:r>
            <a:r>
              <a:rPr lang="en-CA" dirty="0" err="1">
                <a:hlinkClick r:id="rId3"/>
              </a:rPr>
              <a:t>arduino</a:t>
            </a:r>
            <a:r>
              <a:rPr lang="en-CA" dirty="0">
                <a:hlinkClick r:id="rId3"/>
              </a:rPr>
              <a:t>/projects/</a:t>
            </a:r>
            <a:r>
              <a:rPr lang="en-CA" dirty="0" err="1">
                <a:hlinkClick r:id="rId3"/>
              </a:rPr>
              <a:t>arduino</a:t>
            </a:r>
            <a:r>
              <a:rPr lang="en-CA" dirty="0">
                <a:hlinkClick r:id="rId3"/>
              </a:rPr>
              <a:t>-soil-moisture-sensor</a:t>
            </a:r>
            <a:endParaRPr lang="en-CA" dirty="0"/>
          </a:p>
          <a:p>
            <a:r>
              <a:rPr lang="en-CA" dirty="0" err="1"/>
              <a:t>Wifi</a:t>
            </a:r>
            <a:r>
              <a:rPr lang="en-CA" dirty="0"/>
              <a:t> </a:t>
            </a:r>
            <a:r>
              <a:rPr lang="en-CA" dirty="0" err="1"/>
              <a:t>module:</a:t>
            </a:r>
            <a:r>
              <a:rPr lang="en-CA" dirty="0" err="1">
                <a:hlinkClick r:id="rId4"/>
              </a:rPr>
              <a:t>https</a:t>
            </a:r>
            <a:r>
              <a:rPr lang="en-CA" dirty="0">
                <a:hlinkClick r:id="rId4"/>
              </a:rPr>
              <a:t>://www.sparkfun.com/products/17146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859EE-50CF-4E02-A6FD-C3295A2772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15166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A857C-569B-4057-952E-B744AB9E5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Motor </a:t>
            </a:r>
            <a:r>
              <a:rPr lang="en-CA" dirty="0" err="1"/>
              <a:t>driver:</a:t>
            </a:r>
            <a:r>
              <a:rPr lang="en-CA" dirty="0" err="1">
                <a:hlinkClick r:id="rId2"/>
              </a:rPr>
              <a:t>https</a:t>
            </a:r>
            <a:r>
              <a:rPr lang="en-CA" dirty="0">
                <a:hlinkClick r:id="rId2"/>
              </a:rPr>
              <a:t>://components101.com/articles/what-is-motor-driver-h-bridge-topology-and-direction-control</a:t>
            </a:r>
            <a:endParaRPr lang="en-CA" dirty="0"/>
          </a:p>
          <a:p>
            <a:r>
              <a:rPr lang="en-CA" dirty="0"/>
              <a:t>Getting started with </a:t>
            </a:r>
            <a:r>
              <a:rPr lang="en-CA" dirty="0" err="1"/>
              <a:t>beaglebone</a:t>
            </a:r>
            <a:r>
              <a:rPr lang="en-CA" dirty="0"/>
              <a:t> </a:t>
            </a:r>
            <a:r>
              <a:rPr lang="en-CA" dirty="0" err="1"/>
              <a:t>black:</a:t>
            </a:r>
            <a:r>
              <a:rPr lang="en-CA" dirty="0" err="1">
                <a:hlinkClick r:id="rId3"/>
              </a:rPr>
              <a:t>https</a:t>
            </a:r>
            <a:r>
              <a:rPr lang="en-CA" dirty="0">
                <a:hlinkClick r:id="rId3"/>
              </a:rPr>
              <a:t>://beagleboard.org/getting-started</a:t>
            </a:r>
            <a:endParaRPr lang="en-CA" dirty="0"/>
          </a:p>
          <a:p>
            <a:r>
              <a:rPr lang="en-CA" dirty="0"/>
              <a:t>Testing of soil moisture sensor: https://maker.pro/arduino/projects/arduino-soil-moisture-sensor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0BD34-6912-4D6B-923E-6C5CEA571B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34850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4CE15-DA86-4F15-91A6-034F299AD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Testing of DHT22:https://learn.adafruit.com/</a:t>
            </a:r>
            <a:r>
              <a:rPr lang="en-CA" dirty="0" err="1"/>
              <a:t>dht</a:t>
            </a:r>
            <a:r>
              <a:rPr lang="en-CA" dirty="0"/>
              <a:t>/using-a-</a:t>
            </a:r>
            <a:r>
              <a:rPr lang="en-CA" dirty="0" err="1"/>
              <a:t>dhtxx</a:t>
            </a:r>
            <a:r>
              <a:rPr lang="en-CA" dirty="0"/>
              <a:t>-sensor</a:t>
            </a:r>
          </a:p>
          <a:p>
            <a:r>
              <a:rPr lang="en-CA" dirty="0"/>
              <a:t>Testing of LDR </a:t>
            </a:r>
            <a:r>
              <a:rPr lang="en-CA" dirty="0" err="1"/>
              <a:t>sensor:https</a:t>
            </a:r>
            <a:r>
              <a:rPr lang="en-CA" dirty="0"/>
              <a:t>://www.circuitstoday.com/how-to-test-an-ldr#:~:text=LDR%20(light%20dependent%20resistance)%20can,resistance%20will%20be%20around%20200K.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B5786-9A78-4EEB-93DF-70EC3D5F1F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5433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E51A3-9C6E-44E3-BA35-8BA75A48F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specifications of the FC-28 soil moisture sensor are as follows:</a:t>
            </a:r>
            <a:endParaRPr lang="en-CA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Voltage: 3.3–5V</a:t>
            </a:r>
            <a:endParaRPr lang="en-CA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Voltage: 0–4.2V</a:t>
            </a:r>
            <a:endParaRPr lang="en-CA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Current: 35mA</a:t>
            </a:r>
            <a:endParaRPr lang="en-CA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Signal: both analog and digital</a:t>
            </a:r>
            <a:endParaRPr lang="en-CA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7446D-E11F-4268-9AF2-9D4855A5C4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440986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4F596-139D-4E64-9955-480E71AED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Testing of </a:t>
            </a:r>
            <a:r>
              <a:rPr lang="en-CA" dirty="0" err="1"/>
              <a:t>Wifi</a:t>
            </a:r>
            <a:r>
              <a:rPr lang="en-CA" dirty="0"/>
              <a:t> </a:t>
            </a:r>
            <a:r>
              <a:rPr lang="en-CA" dirty="0" err="1"/>
              <a:t>module:https</a:t>
            </a:r>
            <a:r>
              <a:rPr lang="en-CA" dirty="0"/>
              <a:t>://www.instructables.com/Programming-ESP8266-ESP-12E-NodeMCU-Using-Arduino-/</a:t>
            </a:r>
          </a:p>
          <a:p>
            <a:r>
              <a:rPr lang="en-CA" dirty="0"/>
              <a:t>Testing of motor </a:t>
            </a:r>
            <a:r>
              <a:rPr lang="en-CA" dirty="0" err="1"/>
              <a:t>driver:https</a:t>
            </a:r>
            <a:r>
              <a:rPr lang="en-CA" dirty="0"/>
              <a:t>://www.instructables.com/Control-DC-and-stepper-motors-with-L298N-Dual-Moto/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FE3F3-F035-4E88-BDEF-274EF7C6E9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20589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FEE38D-12BD-4932-97BF-0080519302B6}"/>
              </a:ext>
            </a:extLst>
          </p:cNvPr>
          <p:cNvSpPr/>
          <p:nvPr/>
        </p:nvSpPr>
        <p:spPr>
          <a:xfrm>
            <a:off x="2844554" y="1882337"/>
            <a:ext cx="34547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2418470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A9DE4-4D28-43F2-80A7-B9FBA8859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Pin-out:</a:t>
            </a:r>
            <a:endParaRPr lang="en-CA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FC-28 soil moisture sensor has four pins:</a:t>
            </a:r>
            <a:endParaRPr lang="en-CA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VCC: Power</a:t>
            </a:r>
            <a:endParaRPr lang="en-CA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A0: Analog Output</a:t>
            </a:r>
            <a:endParaRPr lang="en-CA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D0: Digital Output</a:t>
            </a:r>
            <a:endParaRPr lang="en-CA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GND: Ground</a:t>
            </a:r>
            <a:endParaRPr lang="en-CA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C6A33-96BB-4950-88DC-A131512F7B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386572"/>
      </p:ext>
    </p:extLst>
  </p:cSld>
  <p:clrMapOvr>
    <a:masterClrMapping/>
  </p:clrMapOvr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4A5C65"/>
      </a:dk1>
      <a:lt1>
        <a:srgbClr val="FFFFFF"/>
      </a:lt1>
      <a:dk2>
        <a:srgbClr val="A6BCC9"/>
      </a:dk2>
      <a:lt2>
        <a:srgbClr val="DEE9F2"/>
      </a:lt2>
      <a:accent1>
        <a:srgbClr val="02BDC7"/>
      </a:accent1>
      <a:accent2>
        <a:srgbClr val="FFB600"/>
      </a:accent2>
      <a:accent3>
        <a:srgbClr val="FF9755"/>
      </a:accent3>
      <a:accent4>
        <a:srgbClr val="FD6C68"/>
      </a:accent4>
      <a:accent5>
        <a:srgbClr val="FC4067"/>
      </a:accent5>
      <a:accent6>
        <a:srgbClr val="A6BCC9"/>
      </a:accent6>
      <a:hlink>
        <a:srgbClr val="02BDC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3503</Words>
  <Application>Microsoft Office PowerPoint</Application>
  <PresentationFormat>On-screen Show (16:9)</PresentationFormat>
  <Paragraphs>363</Paragraphs>
  <Slides>81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Roboto Slab Regular</vt:lpstr>
      <vt:lpstr>Arial</vt:lpstr>
      <vt:lpstr>Lato Light</vt:lpstr>
      <vt:lpstr>Times New Roman</vt:lpstr>
      <vt:lpstr>myriad-pro</vt:lpstr>
      <vt:lpstr>Kent template</vt:lpstr>
      <vt:lpstr>Automatic watering system for plants  Deciding Buying and Testing of Components</vt:lpstr>
      <vt:lpstr>Deciding and buying of the components</vt:lpstr>
      <vt:lpstr>List of components</vt:lpstr>
      <vt:lpstr>Beagle Bone Black</vt:lpstr>
      <vt:lpstr>Advantages of Using Beagle bone black</vt:lpstr>
      <vt:lpstr>Availability of the component</vt:lpstr>
      <vt:lpstr>Soil moisture sensor(FC-28)</vt:lpstr>
      <vt:lpstr>PowerPoint Presentation</vt:lpstr>
      <vt:lpstr>PowerPoint Presentation</vt:lpstr>
      <vt:lpstr>PowerPoint Presentation</vt:lpstr>
      <vt:lpstr>PowerPoint Presentation</vt:lpstr>
      <vt:lpstr>Advantages of FC-28 Soil moisture sensor</vt:lpstr>
      <vt:lpstr>Availability</vt:lpstr>
      <vt:lpstr>Temperature and Humidity sensor(DHT22)</vt:lpstr>
      <vt:lpstr>Technical details</vt:lpstr>
      <vt:lpstr>PowerPoint Presentation</vt:lpstr>
      <vt:lpstr>PowerPoint Presentation</vt:lpstr>
      <vt:lpstr>PowerPoint Presentation</vt:lpstr>
      <vt:lpstr>Advantages of using DHT22 SENSOR</vt:lpstr>
      <vt:lpstr>Availability</vt:lpstr>
      <vt:lpstr>Light sensor(LDR)</vt:lpstr>
      <vt:lpstr>Advantages of using LDR sensors</vt:lpstr>
      <vt:lpstr>Availability</vt:lpstr>
      <vt:lpstr>Motor driver (L298N)</vt:lpstr>
      <vt:lpstr>Advantages of L298N</vt:lpstr>
      <vt:lpstr>Availability</vt:lpstr>
      <vt:lpstr>Water Pump</vt:lpstr>
      <vt:lpstr>Availability</vt:lpstr>
      <vt:lpstr>Power Supply</vt:lpstr>
      <vt:lpstr>WIFI module(ESP8266)</vt:lpstr>
      <vt:lpstr>PowerPoint Presentation</vt:lpstr>
      <vt:lpstr>PowerPoint Presentation</vt:lpstr>
      <vt:lpstr>Availability</vt:lpstr>
      <vt:lpstr>Soldering kit</vt:lpstr>
      <vt:lpstr>PowerPoint Presentation</vt:lpstr>
      <vt:lpstr>Zero PCB</vt:lpstr>
      <vt:lpstr>Availability</vt:lpstr>
      <vt:lpstr>Resistors and jumper wires</vt:lpstr>
      <vt:lpstr>PowerPoint Presentation</vt:lpstr>
      <vt:lpstr>Testing of the components</vt:lpstr>
      <vt:lpstr>Beaglebone Black</vt:lpstr>
      <vt:lpstr>PowerPoint Presentation</vt:lpstr>
      <vt:lpstr>PowerPoint Presentation</vt:lpstr>
      <vt:lpstr>Soil moisture sensor(FC-28)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of DHT22</vt:lpstr>
      <vt:lpstr>PowerPoint Presentation</vt:lpstr>
      <vt:lpstr>PowerPoint Presentation</vt:lpstr>
      <vt:lpstr>PowerPoint Presentation</vt:lpstr>
      <vt:lpstr>PowerPoint Presentation</vt:lpstr>
      <vt:lpstr>LDR </vt:lpstr>
      <vt:lpstr>PowerPoint Presentation</vt:lpstr>
      <vt:lpstr>ESP8266 Wi-Fi module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Motor driver(L298N)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Deciding Buying and Testing of Components</dc:title>
  <dc:creator>Indu</dc:creator>
  <cp:lastModifiedBy>Anugraha Josh</cp:lastModifiedBy>
  <cp:revision>102</cp:revision>
  <dcterms:modified xsi:type="dcterms:W3CDTF">2021-02-22T04:29:38Z</dcterms:modified>
</cp:coreProperties>
</file>